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Sistema Cuantitativo de Trading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enfoque integral para simular, optimizar y evaluar estrategias financieras.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2217"/>
            <a:ext cx="485013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Objetivos del Proyecto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591276"/>
            <a:ext cx="4196358" cy="2120622"/>
          </a:xfrm>
          <a:prstGeom prst="roundRect">
            <a:avLst>
              <a:gd name="adj" fmla="val 689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2591276"/>
            <a:ext cx="121920" cy="21206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848570"/>
            <a:ext cx="35354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Simulación de Estrategias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142524" y="335672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precios y escenarios de mercado.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591276"/>
            <a:ext cx="4196358" cy="2120622"/>
          </a:xfrm>
          <a:prstGeom prst="roundRect">
            <a:avLst>
              <a:gd name="adj" fmla="val 689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2591276"/>
            <a:ext cx="121920" cy="21206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2848570"/>
            <a:ext cx="331755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Detección de Regímenes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565696" y="335672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Identificación de estados de mercado (alcista, bajista, volátil).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591276"/>
            <a:ext cx="4196358" cy="2120622"/>
          </a:xfrm>
          <a:prstGeom prst="roundRect">
            <a:avLst>
              <a:gd name="adj" fmla="val 689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591276"/>
            <a:ext cx="121920" cy="21206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2848570"/>
            <a:ext cx="359033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Optimización de Portafolios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988868" y="372879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Construcción de carteras eficientes y balanceadas.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4938713"/>
            <a:ext cx="4196358" cy="1748552"/>
          </a:xfrm>
          <a:prstGeom prst="roundRect">
            <a:avLst>
              <a:gd name="adj" fmla="val 8367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4938713"/>
            <a:ext cx="121920" cy="174855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42524" y="51960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Evaluación de Riesgo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1142524" y="570416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Simulación estocástica para medir la exposición.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5216962" y="4938713"/>
            <a:ext cx="4196358" cy="1748552"/>
          </a:xfrm>
          <a:prstGeom prst="roundRect">
            <a:avLst>
              <a:gd name="adj" fmla="val 8367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82" y="4938713"/>
            <a:ext cx="121920" cy="174855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65696" y="51960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Digital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5565696" y="570416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Presentación integrada de todos los resultados.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409" y="474107"/>
            <a:ext cx="7455456" cy="452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Simulación de Precios: Procesos Estocásticos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03409" y="1357670"/>
            <a:ext cx="4391501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Geometric Brownian Motion (GBM)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03409" y="1869519"/>
            <a:ext cx="650152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clásico para simular trayectorias de precios realistas, asegurando valores no negativos y evaluando escenarios mediante Monte Carlo.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409" y="2614970"/>
            <a:ext cx="4231362" cy="42313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3409" y="7040285"/>
            <a:ext cx="650152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“Es como caminar hacia adelante pero con pasos algo irregulares.”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3084" y="1357670"/>
            <a:ext cx="3114556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Jump-Diffusion (Merton)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33084" y="1869519"/>
            <a:ext cx="650152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Extensión del GBM que incorpora saltos bruscos para reflejar eventos extremos como pánicos de mercado o noticias inesperadas.</a:t>
            </a:r>
            <a:endParaRPr lang="en-US" sz="13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084" y="2614970"/>
            <a:ext cx="4241959" cy="424195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33084" y="7050881"/>
            <a:ext cx="650152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“Es un precio que va caminando normal… hasta que pasa algo y pega un salto grande.”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7486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Identificación de Regímenes de Mercado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2708672"/>
            <a:ext cx="7556421" cy="2058233"/>
          </a:xfrm>
          <a:prstGeom prst="roundRect">
            <a:avLst>
              <a:gd name="adj" fmla="val 7108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78192"/>
            <a:ext cx="7556421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179" y="2368510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22252" y="25386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537484" y="3275648"/>
            <a:ext cx="48222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Modelos Ocultos de Markov (HMM)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6537484" y="3783806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Identifican estados de mercado no observables (calmado o volátil) basándose en retornos pasados.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6280190" y="5333881"/>
            <a:ext cx="7556421" cy="2058233"/>
          </a:xfrm>
          <a:prstGeom prst="roundRect">
            <a:avLst>
              <a:gd name="adj" fmla="val 7108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03401"/>
            <a:ext cx="7556421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179" y="4993719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22252" y="516386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6537484" y="5900857"/>
            <a:ext cx="34398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Aplicación en el Proyecto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6537484" y="640901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utilizó un HMM de 2 estados: mercado calmado (Estado 0) y mercado volátil (Estado 1).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569357"/>
            <a:ext cx="7695724" cy="1086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Optimización de Portafolios y Backtesting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24138" y="1965722"/>
            <a:ext cx="22860" cy="5694402"/>
          </a:xfrm>
          <a:prstGeom prst="roundRect">
            <a:avLst>
              <a:gd name="adj" fmla="val 38013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746998" y="1965722"/>
            <a:ext cx="7695724" cy="2795468"/>
          </a:xfrm>
          <a:prstGeom prst="rect">
            <a:avLst/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3810" y="2180153"/>
            <a:ext cx="5211604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Teoría de Portafolio Moderna (Markowitz)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53810" y="2643664"/>
            <a:ext cx="727448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Construcción de portafolios balanceados para minimizar el riesgo o maximizar la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métrica financiera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(Sharpe Ratio).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3810" y="3429714"/>
            <a:ext cx="727448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 varianza, maximo sharpe 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3810" y="3884771"/>
            <a:ext cx="727448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seguro vs eficiente</a:t>
            </a:r>
            <a:endParaRPr lang="en-US" sz="160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“Diversificar inteligentemente para tener menos riesgo.”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6998" y="5174932"/>
            <a:ext cx="7695724" cy="2485192"/>
          </a:xfrm>
          <a:prstGeom prst="rect">
            <a:avLst/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3810" y="5389364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Backtesting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53810" y="5852874"/>
            <a:ext cx="727448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Replica tu estrategia sobre datos históricos para ver: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53810" y="6307931"/>
            <a:ext cx="727448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hubiera ganado o perdido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3810" y="6711315"/>
            <a:ext cx="727448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cuántas señales hubiera dado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53810" y="7114699"/>
            <a:ext cx="727448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qué tan riesgosa habría sido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5549"/>
            <a:ext cx="721185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Gestión de Órdenes y Simulación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2471142"/>
            <a:ext cx="7556421" cy="2247543"/>
          </a:xfrm>
          <a:prstGeom prst="roundRect">
            <a:avLst>
              <a:gd name="adj" fmla="val 423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728436"/>
            <a:ext cx="33572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EOQ Aplicado al Trading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37484" y="323659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Cálculo del tamaño óptimo de cada operación, balanceando costos de transacción y volumen esperado.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37484" y="409848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“Cuánto conviene operar para gastar menos y ser más eficiente.”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945499"/>
            <a:ext cx="7556421" cy="1748552"/>
          </a:xfrm>
          <a:prstGeom prst="roundRect">
            <a:avLst>
              <a:gd name="adj" fmla="val 5448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37484" y="5202793"/>
            <a:ext cx="33235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Simulación Monte Carlo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537484" y="5710952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Generación de múltiples caminos futuros de precios para evaluar variabilidad, riesgo extremo y escenarios alternativos.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7745"/>
            <a:ext cx="544972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Arquitectura del Sistema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0568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11849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5861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data_generator.py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09431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 datos sintéticos (GBM/Jump Diffusion).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0568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2411849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25861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hmm_regime.py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7428548" y="309431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Ajusta un HMM para detectar regímenes.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38540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86476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43834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portfolio.py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793790" y="489156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 portafolios.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38540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4186476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43834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backtest.py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7428548" y="489156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Realiza el backtest de la estrategia.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93790" y="56513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960983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93790" y="6180653"/>
            <a:ext cx="3358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dashboard_generator.py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793790" y="668881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 el dashboard HTML.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428548" y="56513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06</a:t>
            </a:r>
            <a:endParaRPr lang="en-US" sz="1750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548" y="5960983"/>
            <a:ext cx="6408063" cy="304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428548" y="618065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run_all.py</a:t>
            </a:r>
            <a:endParaRPr lang="en-US" sz="2300" dirty="0"/>
          </a:p>
        </p:txBody>
      </p:sp>
      <p:sp>
        <p:nvSpPr>
          <p:cNvPr id="26" name="Text 18"/>
          <p:cNvSpPr/>
          <p:nvPr/>
        </p:nvSpPr>
        <p:spPr>
          <a:xfrm>
            <a:off x="7428548" y="668881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Ejecuta el sistema de punta a punta.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8606"/>
            <a:ext cx="476583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Resultados Obtenidos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1141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Series de precios sintéticos y estimación de parámetros μ y σ.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563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Clasificación de días en regímenes de mercado.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985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Simulaciones Monte Carlo y señales de compra/venta.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40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Backtesting completo y optimización por Sharpe y mínima varianza.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458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Cálculo del tamaño óptimo de órdenes (EOQ).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880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integrado para visualización de resultados.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21198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Conclusión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385679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proyecto integra conceptos avanzados de finanzas cuantitativas con una implementación práctica, creando un sistema robusto y extensible para el análisis y la toma de decisiones en mercados financieros.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2025-12-10T19:46:33Z</dcterms:created>
  <dcterms:modified xsi:type="dcterms:W3CDTF">2025-12-10T19:46:33Z</dcterms:modified>
</cp:coreProperties>
</file>